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91" r:id="rId3"/>
    <p:sldId id="409" r:id="rId4"/>
    <p:sldId id="492" r:id="rId5"/>
    <p:sldId id="500" r:id="rId6"/>
    <p:sldId id="495" r:id="rId7"/>
    <p:sldId id="494" r:id="rId8"/>
    <p:sldId id="496" r:id="rId9"/>
    <p:sldId id="497" r:id="rId10"/>
    <p:sldId id="498" r:id="rId11"/>
    <p:sldId id="469" r:id="rId12"/>
    <p:sldId id="503" r:id="rId13"/>
    <p:sldId id="504" r:id="rId14"/>
    <p:sldId id="505" r:id="rId15"/>
    <p:sldId id="506" r:id="rId16"/>
    <p:sldId id="507" r:id="rId17"/>
    <p:sldId id="508" r:id="rId18"/>
    <p:sldId id="509" r:id="rId19"/>
    <p:sldId id="502" r:id="rId20"/>
    <p:sldId id="448" r:id="rId21"/>
    <p:sldId id="501" r:id="rId22"/>
    <p:sldId id="493" r:id="rId23"/>
    <p:sldId id="484" r:id="rId24"/>
    <p:sldId id="485" r:id="rId25"/>
    <p:sldId id="475" r:id="rId26"/>
    <p:sldId id="486" r:id="rId27"/>
    <p:sldId id="489" r:id="rId28"/>
    <p:sldId id="408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93357" autoAdjust="0"/>
  </p:normalViewPr>
  <p:slideViewPr>
    <p:cSldViewPr showGuides="1">
      <p:cViewPr varScale="1">
        <p:scale>
          <a:sx n="114" d="100"/>
          <a:sy n="114" d="100"/>
        </p:scale>
        <p:origin x="1374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2017-09-22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2017-09-22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 main feature groups of SlicerRT</a:t>
            </a:r>
          </a:p>
          <a:p>
            <a:r>
              <a:rPr lang="en-US"/>
              <a:t>The </a:t>
            </a:r>
            <a:r>
              <a:rPr lang="en-US" dirty="0"/>
              <a:t>first step of every RT research workflow … … seamless handling and loading of the data using only the DICOM browser in 3D Slicer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0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8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14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5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SlicerRT is distributed as a 3D Slicer extension. It can be easily found and installed from the Slicer </a:t>
            </a:r>
            <a:r>
              <a:rPr lang="en-US" dirty="0" err="1"/>
              <a:t>AppStore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74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7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0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2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1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2200" y="5713862"/>
            <a:ext cx="2818919" cy="721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licerrt.or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licerrt.org/" TargetMode="External"/><Relationship Id="rId4" Type="http://schemas.openxmlformats.org/officeDocument/2006/relationships/hyperlink" Target="mailto:csaba.pinter@queensu.c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b="1" dirty="0">
                <a:solidFill>
                  <a:schemeClr val="tx2"/>
                </a:solidFill>
              </a:rPr>
              <a:t>Performing radiation therapy research using the open-source </a:t>
            </a:r>
            <a:r>
              <a:rPr lang="en-CA" sz="5400" b="1" dirty="0"/>
              <a:t>SlicerRT toolkit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u="sng" dirty="0">
                <a:solidFill>
                  <a:schemeClr val="tx1"/>
                </a:solidFill>
              </a:rPr>
              <a:t>Csaba Pinter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, Andras Lasso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, An Wang</a:t>
            </a:r>
            <a:r>
              <a:rPr lang="en-US" sz="2400" baseline="30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, Gregory C. Sharp</a:t>
            </a:r>
            <a:r>
              <a:rPr lang="en-US" sz="2400" baseline="30000" dirty="0">
                <a:solidFill>
                  <a:schemeClr val="tx1"/>
                </a:solidFill>
              </a:rPr>
              <a:t>3</a:t>
            </a:r>
            <a:r>
              <a:rPr lang="en-US" sz="2400" dirty="0">
                <a:solidFill>
                  <a:schemeClr val="tx1"/>
                </a:solidFill>
              </a:rPr>
              <a:t>, Kevin Alexander</a:t>
            </a:r>
            <a:r>
              <a:rPr lang="en-US" sz="2400" baseline="30000" dirty="0">
                <a:solidFill>
                  <a:schemeClr val="tx1"/>
                </a:solidFill>
              </a:rPr>
              <a:t>4</a:t>
            </a:r>
            <a:r>
              <a:rPr lang="en-US" sz="2400" dirty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1148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/>
              <a:t>1</a:t>
            </a:r>
            <a:r>
              <a:rPr lang="en-CA" dirty="0">
                <a:latin typeface="+mn-lt"/>
              </a:rPr>
              <a:t>Laboratory for Percutaneous Surgery, Queen’s University, Kingston, ON, Canada</a:t>
            </a:r>
            <a:br>
              <a:rPr lang="en-CA" dirty="0">
                <a:latin typeface="+mn-lt"/>
              </a:rPr>
            </a:br>
            <a:r>
              <a:rPr lang="en-US" sz="1400" baseline="30000" dirty="0">
                <a:latin typeface="+mn-lt"/>
              </a:rPr>
              <a:t>2</a:t>
            </a:r>
            <a:r>
              <a:rPr lang="en-CA" dirty="0">
                <a:latin typeface="+mn-lt"/>
              </a:rPr>
              <a:t>University Health Network, Toronto, ON, Canada</a:t>
            </a:r>
            <a:endParaRPr lang="en-CA" dirty="0"/>
          </a:p>
          <a:p>
            <a:r>
              <a:rPr lang="en-CA" dirty="0"/>
              <a:t> </a:t>
            </a:r>
            <a:r>
              <a:rPr lang="en-CA" sz="1400" baseline="30000" dirty="0">
                <a:latin typeface="+mn-lt"/>
              </a:rPr>
              <a:t>3</a:t>
            </a:r>
            <a:r>
              <a:rPr lang="en-CA" dirty="0">
                <a:latin typeface="+mn-lt"/>
              </a:rPr>
              <a:t>Department of Radiation Oncology, Massachusetts General Hospital, Boston, MA, USA </a:t>
            </a:r>
          </a:p>
          <a:p>
            <a:r>
              <a:rPr lang="en-CA" sz="1400" baseline="30000" dirty="0">
                <a:latin typeface="+mn-lt"/>
              </a:rPr>
              <a:t>4</a:t>
            </a:r>
            <a:r>
              <a:rPr lang="en-CA" dirty="0">
                <a:latin typeface="+mn-lt"/>
              </a:rPr>
              <a:t>Department of Physics, Eng. Phys., and Astrophysics, Queen’s University, Kingston, ON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Use custom MATLAB algorithm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600200"/>
            <a:ext cx="4267200" cy="44235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Make MATLAB algorithms easier to use</a:t>
            </a:r>
          </a:p>
          <a:p>
            <a:r>
              <a:rPr lang="en-CA" sz="2800" dirty="0"/>
              <a:t>Integrate into workflow</a:t>
            </a:r>
          </a:p>
          <a:p>
            <a:r>
              <a:rPr lang="en-CA" sz="2800" dirty="0"/>
              <a:t>Rely on the power of SlicerRT and 3D Slicer</a:t>
            </a:r>
            <a:endParaRPr lang="en-CA" sz="2400" dirty="0"/>
          </a:p>
          <a:p>
            <a:pPr>
              <a:spcAft>
                <a:spcPts val="1800"/>
              </a:spcAft>
            </a:pPr>
            <a:r>
              <a:rPr lang="en-CA" sz="2800" dirty="0"/>
              <a:t>No programming</a:t>
            </a:r>
          </a:p>
          <a:p>
            <a:pPr marL="0" indent="0">
              <a:buNone/>
            </a:pPr>
            <a:r>
              <a:rPr lang="en-CA" sz="2800" dirty="0"/>
              <a:t>Collaboration with KGH, Kingston, ON</a:t>
            </a:r>
          </a:p>
          <a:p>
            <a:pPr marL="0" indent="0">
              <a:buNone/>
            </a:pPr>
            <a:r>
              <a:rPr lang="en-CA" sz="2000" i="1" dirty="0"/>
              <a:t>Alexander et al., AAPM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06" y="4204320"/>
            <a:ext cx="1358280" cy="1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00" y="2179584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Magnetic Disk 9"/>
          <p:cNvSpPr/>
          <p:nvPr/>
        </p:nvSpPr>
        <p:spPr>
          <a:xfrm>
            <a:off x="4734316" y="2042784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6296096" y="2379384"/>
            <a:ext cx="698704" cy="173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00" y="4266061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612200" y="3414384"/>
            <a:ext cx="0" cy="851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6117606" y="4883460"/>
            <a:ext cx="877194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4742726" y="2889123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Non-DICOM</a:t>
            </a:r>
          </a:p>
        </p:txBody>
      </p:sp>
      <p:cxnSp>
        <p:nvCxnSpPr>
          <p:cNvPr id="20" name="Straight Arrow Connector 19"/>
          <p:cNvCxnSpPr>
            <a:stCxn id="19" idx="4"/>
          </p:cNvCxnSpPr>
          <p:nvPr/>
        </p:nvCxnSpPr>
        <p:spPr>
          <a:xfrm flipV="1">
            <a:off x="6304506" y="3046323"/>
            <a:ext cx="698704" cy="1794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932" y="1636915"/>
            <a:ext cx="4912068" cy="270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44000" cy="138788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Gel dosimetry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844400"/>
            <a:ext cx="3657600" cy="448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Full 3D gel dosimetry</a:t>
            </a:r>
          </a:p>
          <a:p>
            <a:r>
              <a:rPr lang="en-CA" sz="2800" dirty="0"/>
              <a:t>Simplified user interface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Collaboration with</a:t>
            </a:r>
            <a:br>
              <a:rPr lang="en-CA" sz="2800" dirty="0"/>
            </a:br>
            <a:r>
              <a:rPr lang="en-CA" sz="2800" dirty="0"/>
              <a:t>KGH, Kingston, ON</a:t>
            </a:r>
            <a:endParaRPr lang="en-CA" sz="2800" i="1" dirty="0"/>
          </a:p>
          <a:p>
            <a:pPr marL="0" indent="0">
              <a:buNone/>
            </a:pPr>
            <a:r>
              <a:rPr lang="en-CA" sz="2000" i="1" dirty="0"/>
              <a:t>Alexander et al., IC3DDose, 2014</a:t>
            </a:r>
          </a:p>
          <a:p>
            <a:pPr marL="0" indent="0">
              <a:buNone/>
            </a:pPr>
            <a:r>
              <a:rPr lang="en-CA" sz="2000" i="1" dirty="0"/>
              <a:t>Talk at World Congress: SP057.3</a:t>
            </a:r>
          </a:p>
          <a:p>
            <a:pPr marL="0" indent="0">
              <a:buNone/>
            </a:pP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68" y="3200400"/>
            <a:ext cx="3203605" cy="224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122361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845050"/>
            <a:ext cx="4267199" cy="12996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2000" i="1" dirty="0"/>
          </a:p>
        </p:txBody>
      </p:sp>
    </p:spTree>
    <p:extLst>
      <p:ext uri="{BB962C8B-B14F-4D97-AF65-F5344CB8AC3E}">
        <p14:creationId xmlns:p14="http://schemas.microsoft.com/office/powerpoint/2010/main" val="208845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767175"/>
          </a:xfrm>
        </p:spPr>
        <p:txBody>
          <a:bodyPr/>
          <a:lstStyle/>
          <a:p>
            <a:r>
              <a:rPr lang="en-CA" b="1" dirty="0">
                <a:solidFill>
                  <a:schemeClr val="tx2"/>
                </a:solidFill>
              </a:rPr>
              <a:t>Example: MRI/US fusion for biopsy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4" y="767175"/>
            <a:ext cx="8479813" cy="53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3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Sequences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and visualize of higher-dimension data nodes</a:t>
            </a:r>
          </a:p>
          <a:p>
            <a:pPr lvl="1"/>
            <a:r>
              <a:rPr lang="en-CA" sz="2400" dirty="0"/>
              <a:t>RT: Multi-fraction datasets, 4D CT</a:t>
            </a:r>
          </a:p>
          <a:p>
            <a:r>
              <a:rPr lang="en-CA" sz="2800" dirty="0"/>
              <a:t>Sequence browser for selection and playback</a:t>
            </a:r>
          </a:p>
          <a:p>
            <a:r>
              <a:rPr lang="en-CA" sz="2800" dirty="0"/>
              <a:t>Synchronized or real-time visualization</a:t>
            </a:r>
          </a:p>
          <a:p>
            <a:pPr lvl="1"/>
            <a:r>
              <a:rPr lang="en-CA" sz="2400" dirty="0"/>
              <a:t>In 2D and/or 3D</a:t>
            </a:r>
          </a:p>
          <a:p>
            <a:r>
              <a:rPr lang="en-CA" sz="2800" dirty="0"/>
              <a:t>Handling of whole</a:t>
            </a:r>
            <a:br>
              <a:rPr lang="en-CA" sz="2800" dirty="0"/>
            </a:br>
            <a:r>
              <a:rPr lang="en-CA" sz="2800" dirty="0"/>
              <a:t>fraction dataset in</a:t>
            </a:r>
            <a:br>
              <a:rPr lang="en-CA" sz="2800" dirty="0"/>
            </a:br>
            <a:r>
              <a:rPr lang="en-CA" sz="2800" dirty="0"/>
              <a:t>each sequence node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340782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Feature group: DICOM-RT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546" y="1133573"/>
            <a:ext cx="3352800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Integrated into core DICOM import/export plugin mechanism</a:t>
            </a:r>
          </a:p>
          <a:p>
            <a:r>
              <a:rPr lang="en-CA" sz="2200" dirty="0"/>
              <a:t>Supported data types:</a:t>
            </a:r>
          </a:p>
          <a:p>
            <a:pPr lvl="1"/>
            <a:r>
              <a:rPr lang="en-CA" sz="2200" dirty="0"/>
              <a:t>RT structure sets</a:t>
            </a:r>
            <a:br>
              <a:rPr lang="en-CA" sz="2200" dirty="0"/>
            </a:br>
            <a:r>
              <a:rPr lang="en-CA" sz="2200" dirty="0"/>
              <a:t>→ Contours</a:t>
            </a:r>
            <a:br>
              <a:rPr lang="en-CA" sz="2200" dirty="0"/>
            </a:br>
            <a:r>
              <a:rPr lang="en-CA" sz="2200" dirty="0"/>
              <a:t>→ Fiducial point</a:t>
            </a:r>
          </a:p>
          <a:p>
            <a:pPr lvl="1"/>
            <a:r>
              <a:rPr lang="en-CA" sz="2200" dirty="0"/>
              <a:t>RT dose map</a:t>
            </a:r>
          </a:p>
          <a:p>
            <a:pPr lvl="1"/>
            <a:r>
              <a:rPr lang="en-CA" sz="2200" dirty="0"/>
              <a:t>RT image</a:t>
            </a:r>
          </a:p>
          <a:p>
            <a:pPr lvl="1"/>
            <a:r>
              <a:rPr lang="en-CA" sz="2200" dirty="0"/>
              <a:t>RT plan</a:t>
            </a:r>
            <a:br>
              <a:rPr lang="en-CA" sz="2200" dirty="0"/>
            </a:br>
            <a:r>
              <a:rPr lang="en-CA" sz="2200" dirty="0" err="1"/>
              <a:t>isocenter</a:t>
            </a:r>
            <a:r>
              <a:rPr lang="en-CA" sz="2200" dirty="0"/>
              <a:t>, beams</a:t>
            </a:r>
          </a:p>
          <a:p>
            <a:pPr lvl="1"/>
            <a:r>
              <a:rPr lang="en-CA" sz="2200" dirty="0"/>
              <a:t>Spatial registration</a:t>
            </a:r>
          </a:p>
          <a:p>
            <a:pPr lvl="1"/>
            <a:r>
              <a:rPr lang="en-CA" sz="2200" dirty="0"/>
              <a:t>Planning CT, MR, etc. </a:t>
            </a:r>
          </a:p>
          <a:p>
            <a:pPr lvl="1"/>
            <a:endParaRPr lang="en-CA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0125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277" y="1575044"/>
            <a:ext cx="5543510" cy="418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267200" y="5715000"/>
            <a:ext cx="406091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Standard layout after loading phantom dataset</a:t>
            </a:r>
          </a:p>
        </p:txBody>
      </p:sp>
    </p:spTree>
    <p:extLst>
      <p:ext uri="{BB962C8B-B14F-4D97-AF65-F5344CB8AC3E}">
        <p14:creationId xmlns:p14="http://schemas.microsoft.com/office/powerpoint/2010/main" val="25804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11"/>
    </mc:Choice>
    <mc:Fallback xmlns="">
      <p:transition spd="slow" advTm="330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Feature group: dose analysis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Dose analysis</a:t>
            </a:r>
          </a:p>
          <a:p>
            <a:pPr lvl="1"/>
            <a:r>
              <a:rPr lang="en-CA" sz="1800" dirty="0"/>
              <a:t>Dose volume histogram (DVH) calculation, comparison</a:t>
            </a:r>
          </a:p>
          <a:p>
            <a:pPr lvl="1"/>
            <a:r>
              <a:rPr lang="en-CA" sz="1800" dirty="0"/>
              <a:t>Gamma dose comparison</a:t>
            </a:r>
          </a:p>
          <a:p>
            <a:pPr lvl="1"/>
            <a:r>
              <a:rPr lang="en-CA" sz="1800" dirty="0"/>
              <a:t>Dose accumulation</a:t>
            </a:r>
          </a:p>
          <a:p>
            <a:pPr lvl="1"/>
            <a:r>
              <a:rPr lang="en-CA" sz="1800" dirty="0" err="1"/>
              <a:t>Isodose</a:t>
            </a:r>
            <a:r>
              <a:rPr lang="en-CA" sz="1800" dirty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0125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3" y="3538814"/>
            <a:ext cx="4391333" cy="2576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845882" y="6096533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External beam planning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693769"/>
            <a:ext cx="3610489" cy="2017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048730" y="5606596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Dose-volume histogram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226" y="990600"/>
            <a:ext cx="3450116" cy="221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035076" y="3100239"/>
            <a:ext cx="162241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err="1"/>
              <a:t>Isodose</a:t>
            </a:r>
            <a:r>
              <a:rPr lang="en-CA" sz="1600" dirty="0"/>
              <a:t> surfaces</a:t>
            </a:r>
          </a:p>
        </p:txBody>
      </p:sp>
    </p:spTree>
    <p:extLst>
      <p:ext uri="{BB962C8B-B14F-4D97-AF65-F5344CB8AC3E}">
        <p14:creationId xmlns:p14="http://schemas.microsoft.com/office/powerpoint/2010/main" val="5533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Feature group: contour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05" y="76200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85800" y="1927100"/>
            <a:ext cx="7543800" cy="424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Segment morphology</a:t>
            </a:r>
          </a:p>
          <a:p>
            <a:pPr lvl="1"/>
            <a:r>
              <a:rPr lang="en-CA" sz="2400" dirty="0"/>
              <a:t>Expand, shrink</a:t>
            </a:r>
          </a:p>
          <a:p>
            <a:pPr lvl="1"/>
            <a:r>
              <a:rPr lang="en-CA" sz="2400" dirty="0"/>
              <a:t>Combine using logical operators</a:t>
            </a:r>
          </a:p>
          <a:p>
            <a:pPr lvl="1"/>
            <a:endParaRPr lang="en-CA" sz="2400" dirty="0"/>
          </a:p>
          <a:p>
            <a:r>
              <a:rPr lang="en-CA" sz="2400" dirty="0"/>
              <a:t>Segment comparison</a:t>
            </a:r>
          </a:p>
          <a:p>
            <a:pPr lvl="1"/>
            <a:r>
              <a:rPr lang="en-CA" sz="2400" dirty="0"/>
              <a:t>Dice coefficient</a:t>
            </a:r>
          </a:p>
          <a:p>
            <a:pPr lvl="1"/>
            <a:r>
              <a:rPr lang="en-CA" sz="2400" dirty="0" err="1"/>
              <a:t>Hausdorff</a:t>
            </a:r>
            <a:r>
              <a:rPr lang="en-CA" sz="2400" dirty="0"/>
              <a:t> distance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/>
          <a:stretch/>
        </p:blipFill>
        <p:spPr bwMode="auto">
          <a:xfrm>
            <a:off x="5715000" y="1821006"/>
            <a:ext cx="3042666" cy="320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972122" y="4830493"/>
            <a:ext cx="2521511" cy="49002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 eaLnBrk="0" hangingPunct="0">
              <a:spcBef>
                <a:spcPct val="20000"/>
              </a:spcBef>
              <a:buFont typeface="Arial" charset="0"/>
              <a:buNone/>
              <a:defRPr sz="1800">
                <a:solidFill>
                  <a:schemeClr val="tx1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r>
              <a:rPr lang="en-CA" sz="1600" dirty="0"/>
              <a:t>Segment Morphology: Target volume expanded</a:t>
            </a:r>
          </a:p>
        </p:txBody>
      </p:sp>
    </p:spTree>
    <p:extLst>
      <p:ext uri="{BB962C8B-B14F-4D97-AF65-F5344CB8AC3E}">
        <p14:creationId xmlns:p14="http://schemas.microsoft.com/office/powerpoint/2010/main" val="275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dirty="0"/>
              <a:t>SlicerRT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3972" y="799692"/>
            <a:ext cx="6816056" cy="5486808"/>
          </a:xfrm>
          <a:prstGeom prst="rect">
            <a:avLst/>
          </a:prstGeom>
        </p:spPr>
      </p:pic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</p:spTree>
    <p:extLst>
      <p:ext uri="{BB962C8B-B14F-4D97-AF65-F5344CB8AC3E}">
        <p14:creationId xmlns:p14="http://schemas.microsoft.com/office/powerpoint/2010/main" val="124951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6818647" y="13522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43309" y="1850451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563513" y="239061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156628" y="1790655"/>
            <a:ext cx="3549377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09524" y="1807308"/>
            <a:ext cx="829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SlicerRT</a:t>
            </a:r>
            <a:endParaRPr lang="en-CA" sz="1400" b="1" dirty="0"/>
          </a:p>
        </p:txBody>
      </p:sp>
      <p:sp>
        <p:nvSpPr>
          <p:cNvPr id="98" name="Rectangle 97"/>
          <p:cNvSpPr/>
          <p:nvPr/>
        </p:nvSpPr>
        <p:spPr>
          <a:xfrm>
            <a:off x="5263629" y="2354364"/>
            <a:ext cx="850746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DICOM-RT import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199965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62179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00805" y="3718437"/>
            <a:ext cx="1830801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029605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95992" y="1192571"/>
            <a:ext cx="12939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Gel dosimetry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67405" y="205496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35956" y="11612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191405" y="2351377"/>
            <a:ext cx="1065859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volume histogram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7669688" y="2348892"/>
            <a:ext cx="960117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comparison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2400" y="2050504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805561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246252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88581" y="5465646"/>
            <a:ext cx="1432627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18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4011" y="1104663"/>
            <a:ext cx="3775764" cy="18335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8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PerkLab</a:t>
            </a:r>
            <a:r>
              <a:rPr lang="en-CA" b="1" dirty="0">
                <a:solidFill>
                  <a:schemeClr val="tx2"/>
                </a:solidFill>
              </a:rPr>
              <a:t> contributions to 3D Slicer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7192" y="995795"/>
            <a:ext cx="7812408" cy="45712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CA" sz="2800" dirty="0"/>
              <a:t>Slicer core commits in past 3 years: 726/2912 (25%)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CA" sz="2800" dirty="0"/>
              <a:t>Extension downloads (overall, as of 2017.02.)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#1: SlicerRT: 10400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#2: </a:t>
            </a:r>
            <a:r>
              <a:rPr lang="en-CA" sz="2800" dirty="0" err="1"/>
              <a:t>SlicerIGT</a:t>
            </a:r>
            <a:r>
              <a:rPr lang="en-CA" sz="2800" dirty="0"/>
              <a:t>: 5000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#3: Matlab Bridge: 4200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#7: Volume Clip: 3300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#16: Sequences: 2200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#27: </a:t>
            </a:r>
            <a:r>
              <a:rPr lang="en-CA" sz="2800" dirty="0" err="1"/>
              <a:t>PerkTutor</a:t>
            </a:r>
            <a:r>
              <a:rPr lang="en-CA" sz="2800" dirty="0"/>
              <a:t>: 1800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#34: </a:t>
            </a:r>
            <a:r>
              <a:rPr lang="en-CA" sz="2800" dirty="0" err="1"/>
              <a:t>GelDosimetry</a:t>
            </a:r>
            <a:r>
              <a:rPr lang="en-CA" sz="2800" dirty="0"/>
              <a:t>: 1700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800" dirty="0"/>
              <a:t>Average extension: 1K</a:t>
            </a:r>
          </a:p>
          <a:p>
            <a:pPr>
              <a:spcAft>
                <a:spcPts val="600"/>
              </a:spcAft>
            </a:pPr>
            <a:endParaRPr lang="en-CA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64" y="2157998"/>
            <a:ext cx="3716428" cy="384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941363" y="5872595"/>
            <a:ext cx="1828177" cy="3294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View from SlicerRT</a:t>
            </a:r>
          </a:p>
        </p:txBody>
      </p:sp>
    </p:spTree>
    <p:extLst>
      <p:ext uri="{BB962C8B-B14F-4D97-AF65-F5344CB8AC3E}">
        <p14:creationId xmlns:p14="http://schemas.microsoft.com/office/powerpoint/2010/main" val="224452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Bringing ideas and tools 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11860" y="604857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>
                <a:latin typeface="+mn-lt"/>
                <a:hlinkClick r:id="rId3"/>
              </a:rPr>
              <a:t>http://SlicerRT.org</a:t>
            </a:r>
            <a:r>
              <a:rPr lang="en-CA" sz="1400" dirty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1860" y="1371600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19800" y="1371970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7895" y="1371970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0120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05" y="4495800"/>
            <a:ext cx="1020495" cy="10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Flowchart: Magnetic Disk 55"/>
          <p:cNvSpPr/>
          <p:nvPr/>
        </p:nvSpPr>
        <p:spPr>
          <a:xfrm>
            <a:off x="3079905" y="4618266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90600" y="938606"/>
            <a:ext cx="7162800" cy="13974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286000" y="933254"/>
            <a:ext cx="4236462" cy="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47" y="4818940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69005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987168" y="4389705"/>
            <a:ext cx="7162800" cy="13968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3562816" y="5367801"/>
            <a:ext cx="1682830" cy="3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Research</a:t>
            </a:r>
          </a:p>
        </p:txBody>
      </p:sp>
      <p:cxnSp>
        <p:nvCxnSpPr>
          <p:cNvPr id="33" name="Straight Arrow Connector 32"/>
          <p:cNvCxnSpPr>
            <a:stCxn id="29" idx="0"/>
            <a:endCxn id="11" idx="2"/>
          </p:cNvCxnSpPr>
          <p:nvPr/>
        </p:nvCxnSpPr>
        <p:spPr>
          <a:xfrm flipH="1" flipV="1">
            <a:off x="4419454" y="2042160"/>
            <a:ext cx="7946" cy="6590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2"/>
          </p:cNvCxnSpPr>
          <p:nvPr/>
        </p:nvCxnSpPr>
        <p:spPr>
          <a:xfrm flipV="1">
            <a:off x="4953000" y="2042530"/>
            <a:ext cx="1725756" cy="701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3" idx="2"/>
          </p:cNvCxnSpPr>
          <p:nvPr/>
        </p:nvCxnSpPr>
        <p:spPr>
          <a:xfrm flipH="1" flipV="1">
            <a:off x="2237055" y="2042530"/>
            <a:ext cx="1616521" cy="701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992007" y="3870676"/>
            <a:ext cx="1942193" cy="77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28" idx="0"/>
          </p:cNvCxnSpPr>
          <p:nvPr/>
        </p:nvCxnSpPr>
        <p:spPr>
          <a:xfrm flipH="1" flipV="1">
            <a:off x="4632167" y="3928201"/>
            <a:ext cx="906180" cy="890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6" idx="1"/>
          </p:cNvCxnSpPr>
          <p:nvPr/>
        </p:nvCxnSpPr>
        <p:spPr>
          <a:xfrm flipH="1">
            <a:off x="3772905" y="3928201"/>
            <a:ext cx="333160" cy="6900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14784" y="3870676"/>
            <a:ext cx="1638792" cy="9075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1066800" y="2876529"/>
            <a:ext cx="2750064" cy="105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/>
              <a:t>Data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/>
              <a:t>Conversions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/>
              <a:t>2D/3D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2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334001" y="2877179"/>
            <a:ext cx="3657600" cy="129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tx1"/>
                </a:solidFill>
              </a:rPr>
              <a:t>Dose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tx1"/>
                </a:solidFill>
              </a:rPr>
              <a:t>Contour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tx1"/>
                </a:solidFill>
              </a:rPr>
              <a:t>Segmentation, Registration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40558" y="1570283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n-lt"/>
              </a:rPr>
              <a:t>...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77346" y="4778247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85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6" grpId="0" animBg="1"/>
      <p:bldP spid="75" grpId="0" animBg="1"/>
      <p:bldP spid="76" grpId="0"/>
      <p:bldP spid="77" grpId="0"/>
      <p:bldP spid="3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764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5400" b="1" dirty="0">
                <a:solidFill>
                  <a:schemeClr val="tx2"/>
                </a:solidFill>
              </a:rPr>
              <a:t>Thank you for your attention!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14" t="10783" r="8764" b="10781"/>
          <a:stretch/>
        </p:blipFill>
        <p:spPr>
          <a:xfrm>
            <a:off x="728442" y="4197157"/>
            <a:ext cx="274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4" y="2819400"/>
            <a:ext cx="3163136" cy="8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114800" y="2819400"/>
            <a:ext cx="4419600" cy="272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hlinkClick r:id="rId4"/>
              </a:rPr>
              <a:t>csaba.pinter@queensu.ca</a:t>
            </a:r>
            <a:endParaRPr lang="en-CA" sz="2800" dirty="0"/>
          </a:p>
          <a:p>
            <a:endParaRPr lang="en-CA" sz="2800" dirty="0"/>
          </a:p>
          <a:p>
            <a:r>
              <a:rPr lang="en-CA" sz="2800" dirty="0">
                <a:hlinkClick r:id="rId5"/>
              </a:rPr>
              <a:t>http://SlicerRT.org</a:t>
            </a:r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Please join our weekly “SlicerRT clinic” meetings</a:t>
            </a:r>
          </a:p>
        </p:txBody>
      </p:sp>
    </p:spTree>
    <p:extLst>
      <p:ext uri="{BB962C8B-B14F-4D97-AF65-F5344CB8AC3E}">
        <p14:creationId xmlns:p14="http://schemas.microsoft.com/office/powerpoint/2010/main" val="316426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8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9639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SlicerRT core highlights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906" y="990600"/>
            <a:ext cx="3480460" cy="28816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Armed with the full power of 3D Slicer</a:t>
            </a:r>
          </a:p>
          <a:p>
            <a:r>
              <a:rPr lang="en-CA" sz="2400" dirty="0"/>
              <a:t>DICOM-RT</a:t>
            </a:r>
          </a:p>
          <a:p>
            <a:r>
              <a:rPr lang="en-CA" sz="2400" dirty="0"/>
              <a:t>Multi-fraction data handling</a:t>
            </a:r>
          </a:p>
          <a:p>
            <a:r>
              <a:rPr lang="en-CA" sz="2400" dirty="0"/>
              <a:t>                     </a:t>
            </a:r>
            <a:br>
              <a:rPr lang="en-CA" sz="2400" dirty="0"/>
            </a:br>
            <a:r>
              <a:rPr lang="en-CA" sz="2400" dirty="0"/>
              <a:t>registration</a:t>
            </a:r>
          </a:p>
        </p:txBody>
      </p:sp>
      <p:pic>
        <p:nvPicPr>
          <p:cNvPr id="1026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4270437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80" y="1510707"/>
            <a:ext cx="2664086" cy="39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50000" y="5478088"/>
            <a:ext cx="263904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Load and visualize DICOM-RT</a:t>
            </a:r>
          </a:p>
        </p:txBody>
      </p:sp>
      <p:pic>
        <p:nvPicPr>
          <p:cNvPr id="18" name="Picture 2" descr="plastim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7" y="3132316"/>
            <a:ext cx="1503452" cy="2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803" y="4271112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39343" y="6334760"/>
            <a:ext cx="2338357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Advanced 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60" y="948055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66815" y="3713480"/>
            <a:ext cx="229228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Multi-fraction data view</a:t>
            </a:r>
          </a:p>
        </p:txBody>
      </p:sp>
    </p:spTree>
    <p:extLst>
      <p:ext uri="{BB962C8B-B14F-4D97-AF65-F5344CB8AC3E}">
        <p14:creationId xmlns:p14="http://schemas.microsoft.com/office/powerpoint/2010/main" val="27059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SlicerRT core highlights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Contour analysis</a:t>
            </a:r>
          </a:p>
          <a:p>
            <a:pPr lvl="1"/>
            <a:r>
              <a:rPr lang="en-CA" sz="1800" dirty="0"/>
              <a:t>Multi-representation support</a:t>
            </a:r>
          </a:p>
          <a:p>
            <a:pPr lvl="1"/>
            <a:r>
              <a:rPr lang="en-CA" sz="1800" dirty="0"/>
              <a:t>Morphological operators</a:t>
            </a:r>
          </a:p>
          <a:p>
            <a:pPr lvl="1"/>
            <a:r>
              <a:rPr lang="en-CA" sz="1800" dirty="0"/>
              <a:t>Comparison methods</a:t>
            </a:r>
          </a:p>
          <a:p>
            <a:r>
              <a:rPr lang="en-CA" sz="2200" dirty="0"/>
              <a:t>Dose analysis</a:t>
            </a:r>
          </a:p>
          <a:p>
            <a:pPr lvl="1"/>
            <a:r>
              <a:rPr lang="en-CA" sz="1800" dirty="0"/>
              <a:t>DVH calculation, comparison</a:t>
            </a:r>
          </a:p>
          <a:p>
            <a:pPr lvl="1"/>
            <a:r>
              <a:rPr lang="en-CA" sz="1800" dirty="0"/>
              <a:t>Gamma dose comparison</a:t>
            </a:r>
          </a:p>
          <a:p>
            <a:pPr lvl="1"/>
            <a:r>
              <a:rPr lang="en-CA" sz="1800" dirty="0"/>
              <a:t>Dose accumulation</a:t>
            </a:r>
          </a:p>
          <a:p>
            <a:pPr lvl="1"/>
            <a:r>
              <a:rPr lang="en-CA" sz="1800" dirty="0" err="1"/>
              <a:t>Isodose</a:t>
            </a:r>
            <a:r>
              <a:rPr lang="en-CA" sz="1800" dirty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38" y="4219739"/>
            <a:ext cx="4072362" cy="23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66102" y="6452202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External beam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1" y="858519"/>
            <a:ext cx="2904979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23941" y="3887866"/>
            <a:ext cx="2375377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Contour representations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27" y="4526731"/>
            <a:ext cx="3719891" cy="20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33658" y="6417208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Dose-volume histogram</a:t>
            </a:r>
          </a:p>
        </p:txBody>
      </p:sp>
    </p:spTree>
    <p:extLst>
      <p:ext uri="{BB962C8B-B14F-4D97-AF65-F5344CB8AC3E}">
        <p14:creationId xmlns:p14="http://schemas.microsoft.com/office/powerpoint/2010/main" val="40720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Matlab</a:t>
            </a:r>
            <a:r>
              <a:rPr lang="en-CA" b="1" dirty="0">
                <a:solidFill>
                  <a:schemeClr val="tx2"/>
                </a:solidFill>
              </a:rPr>
              <a:t> bridge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Running </a:t>
            </a:r>
            <a:r>
              <a:rPr lang="en-CA" sz="2800" dirty="0" err="1"/>
              <a:t>Matlab</a:t>
            </a:r>
            <a:r>
              <a:rPr lang="en-CA" sz="2800" dirty="0"/>
              <a:t> functions directly from 3D Slicer</a:t>
            </a:r>
          </a:p>
          <a:p>
            <a:r>
              <a:rPr lang="en-US" sz="2800" dirty="0"/>
              <a:t>Takes input from the data loaded into Slicer</a:t>
            </a:r>
          </a:p>
          <a:p>
            <a:pPr lvl="1"/>
            <a:r>
              <a:rPr lang="en-US" sz="2400" dirty="0"/>
              <a:t>Transfers and shows the results in Slicer when MATLAB execution is completed</a:t>
            </a:r>
          </a:p>
          <a:p>
            <a:r>
              <a:rPr lang="en-US" sz="2800" dirty="0"/>
              <a:t>GUI is generated automatically from a standard command-line interface definition XML file</a:t>
            </a:r>
          </a:p>
          <a:p>
            <a:pPr lvl="1"/>
            <a:r>
              <a:rPr lang="en-US" sz="2400" dirty="0"/>
              <a:t>no GUI programming needed</a:t>
            </a:r>
          </a:p>
          <a:p>
            <a:r>
              <a:rPr lang="en-US" sz="2800" dirty="0"/>
              <a:t>No building of 3D Slicer or MEX files, etc. are needed</a:t>
            </a: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84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Sequences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and visualize of higher-dimension data nodes</a:t>
            </a:r>
          </a:p>
          <a:p>
            <a:pPr lvl="1"/>
            <a:r>
              <a:rPr lang="en-CA" sz="2400" dirty="0"/>
              <a:t>RT: Multi-fraction datasets, 4D CT</a:t>
            </a:r>
          </a:p>
          <a:p>
            <a:r>
              <a:rPr lang="en-CA" sz="2800" dirty="0"/>
              <a:t>Sequence browser for selection and playback</a:t>
            </a:r>
          </a:p>
          <a:p>
            <a:r>
              <a:rPr lang="en-CA" sz="2800" dirty="0"/>
              <a:t>Synchronized or real-time visualization</a:t>
            </a:r>
          </a:p>
          <a:p>
            <a:pPr lvl="1"/>
            <a:r>
              <a:rPr lang="en-CA" sz="2400" dirty="0"/>
              <a:t>In 2D and/or 3D</a:t>
            </a:r>
          </a:p>
          <a:p>
            <a:r>
              <a:rPr lang="en-CA" sz="2800" dirty="0"/>
              <a:t>Handling of whole</a:t>
            </a:r>
            <a:br>
              <a:rPr lang="en-CA" sz="2800" dirty="0"/>
            </a:br>
            <a:r>
              <a:rPr lang="en-CA" sz="2800" dirty="0"/>
              <a:t>fraction dataset in</a:t>
            </a:r>
            <a:br>
              <a:rPr lang="en-CA" sz="2800" dirty="0"/>
            </a:br>
            <a:r>
              <a:rPr lang="en-CA" sz="2800" dirty="0"/>
              <a:t>each sequence node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421480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32189" y="3706314"/>
            <a:ext cx="3171096" cy="245094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" y="1132839"/>
            <a:ext cx="3419474" cy="327152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2518" y="1"/>
            <a:ext cx="8478965" cy="104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Radiation therapy challenges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67867" y="1087120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Research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42781" y="1502349"/>
            <a:ext cx="2400711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42467" y="5736287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Routine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933374" y="5745480"/>
            <a:ext cx="2548404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80452" y="3887167"/>
            <a:ext cx="1674569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Adaptive RT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11265" y="4603447"/>
            <a:ext cx="1522335" cy="5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Image-guided RT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59232" y="4940601"/>
            <a:ext cx="1674568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Treatment</a:t>
            </a:r>
            <a:br>
              <a:rPr lang="en-CA" dirty="0"/>
            </a:br>
            <a:r>
              <a:rPr lang="en-CA" dirty="0"/>
              <a:t>planning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47800" y="1652119"/>
            <a:ext cx="202622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3D Dosimetry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87339" y="2883201"/>
            <a:ext cx="2427461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Novel radiation protocols</a:t>
            </a:r>
          </a:p>
        </p:txBody>
      </p:sp>
      <p:sp>
        <p:nvSpPr>
          <p:cNvPr id="22" name="Oval 21"/>
          <p:cNvSpPr/>
          <p:nvPr/>
        </p:nvSpPr>
        <p:spPr>
          <a:xfrm>
            <a:off x="4925379" y="1440187"/>
            <a:ext cx="3761421" cy="43510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685790" y="1595120"/>
            <a:ext cx="2228850" cy="6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en-CA" sz="2200" b="1" dirty="0">
                <a:latin typeface="+mn-lt"/>
              </a:rPr>
              <a:t>Computational methods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287944" y="2199276"/>
            <a:ext cx="3022810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986339" y="231439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registration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326108" y="4191000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segmentation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6614" y="5047828"/>
            <a:ext cx="2643769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Fractionation data management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480017" y="2984621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Image/contour comparisons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77104" y="369751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Outcome prediction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09600" y="2197401"/>
            <a:ext cx="1823787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100"/>
              </a:lnSpc>
            </a:pPr>
            <a:r>
              <a:rPr lang="en-CA" dirty="0">
                <a:latin typeface="+mn-lt"/>
              </a:rPr>
              <a:t>Knowledge-based RT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3886200" y="3631389"/>
            <a:ext cx="830649" cy="3310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4114800" y="3124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8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198050" y="762000"/>
            <a:ext cx="4717349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33" name="Oval 32"/>
          <p:cNvSpPr/>
          <p:nvPr/>
        </p:nvSpPr>
        <p:spPr>
          <a:xfrm>
            <a:off x="161926" y="762000"/>
            <a:ext cx="4301976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158044" y="2819400"/>
            <a:ext cx="4301976" cy="36242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838200"/>
          </a:xfrm>
        </p:spPr>
        <p:txBody>
          <a:bodyPr/>
          <a:lstStyle/>
          <a:p>
            <a:r>
              <a:rPr lang="en-CA" b="1" dirty="0">
                <a:solidFill>
                  <a:schemeClr val="tx2"/>
                </a:solidFill>
              </a:rPr>
              <a:t>Translational research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06307" y="1065920"/>
            <a:ext cx="3752621" cy="751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tx1"/>
                </a:solidFill>
              </a:rPr>
              <a:t>Commercial treatment planning systems (TPS)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09655" y="1048413"/>
            <a:ext cx="3948545" cy="7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Existing research tools</a:t>
            </a:r>
            <a:br>
              <a:rPr lang="en-CA" sz="2200" b="1" dirty="0">
                <a:latin typeface="+mn-lt"/>
              </a:rPr>
            </a:br>
            <a:r>
              <a:rPr lang="en-CA" sz="2200" b="1" dirty="0">
                <a:latin typeface="+mn-lt"/>
              </a:rPr>
              <a:t>CERR, PLUNC, </a:t>
            </a:r>
            <a:r>
              <a:rPr lang="en-CA" sz="2200" b="1" dirty="0" err="1">
                <a:latin typeface="+mn-lt"/>
              </a:rPr>
              <a:t>dicompyler</a:t>
            </a:r>
            <a:r>
              <a:rPr lang="en-CA" sz="2200" b="1" dirty="0">
                <a:latin typeface="+mn-lt"/>
              </a:rPr>
              <a:t>, etc.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4400" y="2002999"/>
            <a:ext cx="1320041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Expensive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039" y="4226850"/>
            <a:ext cx="947696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Closed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673" y="2660919"/>
            <a:ext cx="231242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lnSpc>
                <a:spcPts val="2100"/>
              </a:lnSpc>
            </a:pPr>
            <a:r>
              <a:rPr lang="en-CA" dirty="0"/>
              <a:t>Cover only routine</a:t>
            </a:r>
            <a:br>
              <a:rPr lang="en-CA" dirty="0"/>
            </a:br>
            <a:r>
              <a:rPr lang="en-CA" dirty="0"/>
              <a:t>clinical procedures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1560" y="4460240"/>
            <a:ext cx="89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Stable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5961" y="4417755"/>
            <a:ext cx="1199174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Unstable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00828" y="3912513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User-friendly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1298" y="3555567"/>
            <a:ext cx="1842107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extensible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4737" y="2096954"/>
            <a:ext cx="1501245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flexible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5312" y="3145999"/>
            <a:ext cx="253793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Poor documentation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1251" y="3658315"/>
            <a:ext cx="243547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Large, non-modular</a:t>
            </a:r>
            <a:br>
              <a:rPr lang="en-CA" dirty="0"/>
            </a:br>
            <a:r>
              <a:rPr lang="en-CA" dirty="0"/>
              <a:t>code base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5970" y="2257505"/>
            <a:ext cx="251325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Insufficient user and</a:t>
            </a:r>
            <a:br>
              <a:rPr lang="en-CA" dirty="0"/>
            </a:br>
            <a:r>
              <a:rPr lang="en-CA" dirty="0"/>
              <a:t>developer 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2127" y="1830010"/>
            <a:ext cx="166782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Inconvenient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90800" y="3190240"/>
            <a:ext cx="163935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pPr algn="ctr">
              <a:lnSpc>
                <a:spcPts val="2100"/>
              </a:lnSpc>
            </a:pPr>
            <a:r>
              <a:rPr lang="en-CA" dirty="0">
                <a:solidFill>
                  <a:srgbClr val="007033"/>
                </a:solidFill>
              </a:rPr>
              <a:t>Well</a:t>
            </a:r>
            <a:br>
              <a:rPr lang="en-CA" dirty="0">
                <a:solidFill>
                  <a:srgbClr val="007033"/>
                </a:solidFill>
              </a:rPr>
            </a:br>
            <a:r>
              <a:rPr lang="en-CA" dirty="0">
                <a:solidFill>
                  <a:srgbClr val="007033"/>
                </a:solidFill>
              </a:rPr>
              <a:t>documented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6144" y="1915875"/>
            <a:ext cx="1423275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Limited</a:t>
            </a:r>
            <a:br>
              <a:rPr lang="en-CA" dirty="0"/>
            </a:br>
            <a:r>
              <a:rPr lang="en-CA" dirty="0"/>
              <a:t>feature set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70594" y="4369713"/>
            <a:ext cx="10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Flexible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43322" y="3760113"/>
            <a:ext cx="1352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Extensible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52656" y="1787104"/>
            <a:ext cx="3731118" cy="10524"/>
          </a:xfrm>
          <a:prstGeom prst="line">
            <a:avLst/>
          </a:prstGeom>
          <a:ln w="19050"/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467539" y="1795730"/>
            <a:ext cx="4145272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502983" y="6019800"/>
            <a:ext cx="167456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SlicerRT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863696" y="6026528"/>
            <a:ext cx="2888185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204" y="4750713"/>
            <a:ext cx="165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Open-source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30748" y="5314890"/>
            <a:ext cx="2789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>
                <a:solidFill>
                  <a:srgbClr val="007033"/>
                </a:solidFill>
                <a:latin typeface="+mj-lt"/>
              </a:rPr>
              <a:t>Platform-independent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98337" y="2590065"/>
            <a:ext cx="1810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>
                <a:latin typeface="+mn-lt"/>
              </a:rPr>
              <a:t>Open-source?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43298" y="3200400"/>
            <a:ext cx="69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295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238566"/>
            <a:ext cx="6870023" cy="180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Development principles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876261"/>
            <a:ext cx="8570506" cy="34003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Based on consensus discussions with RT researchers</a:t>
            </a:r>
          </a:p>
          <a:p>
            <a:r>
              <a:rPr lang="en-US" sz="2600" dirty="0"/>
              <a:t>Cover most common RT research workflows</a:t>
            </a:r>
          </a:p>
          <a:p>
            <a:r>
              <a:rPr lang="en-CA" sz="2600" dirty="0"/>
              <a:t>Leverage existing tools: 3D Slicer, Plastimatch</a:t>
            </a:r>
            <a:endParaRPr lang="en-US" sz="2600" baseline="30000" dirty="0"/>
          </a:p>
          <a:p>
            <a:r>
              <a:rPr lang="en-US" sz="2600" dirty="0"/>
              <a:t>Free, open-source license (BSD)</a:t>
            </a:r>
          </a:p>
          <a:p>
            <a:pPr lvl="1"/>
            <a:r>
              <a:rPr lang="en-US" sz="2200" dirty="0"/>
              <a:t>Open to integrate algorithms</a:t>
            </a:r>
          </a:p>
          <a:p>
            <a:pPr lvl="1"/>
            <a:r>
              <a:rPr lang="en-US" sz="2200" dirty="0"/>
              <a:t>Contribute back to community</a:t>
            </a:r>
          </a:p>
          <a:p>
            <a:r>
              <a:rPr lang="en-CA" sz="2600" dirty="0"/>
              <a:t>High quality software, developed using industrial standards</a:t>
            </a:r>
          </a:p>
          <a:p>
            <a:endParaRPr lang="en-CA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7212206" y="2971329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G. C. Sharp </a:t>
            </a:r>
            <a:r>
              <a:rPr lang="en-US" sz="1200" i="1" dirty="0"/>
              <a:t>et al.</a:t>
            </a:r>
            <a:r>
              <a:rPr lang="en-US" sz="1200" dirty="0"/>
              <a:t> 2010</a:t>
            </a:r>
          </a:p>
        </p:txBody>
      </p:sp>
      <p:pic>
        <p:nvPicPr>
          <p:cNvPr id="11" name="Picture 2" descr="plasti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11" y="2690314"/>
            <a:ext cx="1653797" cy="2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lic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1504"/>
          <a:stretch/>
        </p:blipFill>
        <p:spPr bwMode="auto">
          <a:xfrm>
            <a:off x="7010400" y="1334245"/>
            <a:ext cx="188768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49914" y="2219580"/>
            <a:ext cx="1648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S. Pieper </a:t>
            </a:r>
            <a:r>
              <a:rPr lang="en-US" sz="1200" i="1" dirty="0"/>
              <a:t>et al.</a:t>
            </a:r>
            <a:r>
              <a:rPr lang="en-US" sz="1200" dirty="0"/>
              <a:t> 2004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6677" y="5944133"/>
            <a:ext cx="537406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SlicerRT dashboard, performing automatic testing every night</a:t>
            </a:r>
          </a:p>
        </p:txBody>
      </p:sp>
    </p:spTree>
    <p:extLst>
      <p:ext uri="{BB962C8B-B14F-4D97-AF65-F5344CB8AC3E}">
        <p14:creationId xmlns:p14="http://schemas.microsoft.com/office/powerpoint/2010/main" val="115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3D Slicer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838199"/>
            <a:ext cx="4312245" cy="52613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CA" sz="2800" dirty="0"/>
              <a:t>Medical image analysis and visualization platform</a:t>
            </a:r>
          </a:p>
          <a:p>
            <a:pPr>
              <a:spcAft>
                <a:spcPts val="600"/>
              </a:spcAft>
            </a:pPr>
            <a:r>
              <a:rPr lang="en-CA" sz="2800" dirty="0"/>
              <a:t>Since 1997</a:t>
            </a:r>
          </a:p>
          <a:p>
            <a:pPr>
              <a:spcAft>
                <a:spcPts val="600"/>
              </a:spcAft>
            </a:pPr>
            <a:r>
              <a:rPr lang="en-CA" sz="2800" dirty="0"/>
              <a:t>$50M in funding</a:t>
            </a:r>
            <a:br>
              <a:rPr lang="en-CA" sz="2800" dirty="0"/>
            </a:br>
            <a:r>
              <a:rPr lang="en-CA" sz="2800" dirty="0"/>
              <a:t>(&gt;2,000 years of labor)</a:t>
            </a:r>
          </a:p>
          <a:p>
            <a:pPr>
              <a:spcAft>
                <a:spcPts val="600"/>
              </a:spcAft>
            </a:pPr>
            <a:r>
              <a:rPr lang="en-CA" sz="2800" dirty="0"/>
              <a:t>Professionally engineered</a:t>
            </a:r>
          </a:p>
          <a:p>
            <a:pPr>
              <a:spcAft>
                <a:spcPts val="600"/>
              </a:spcAft>
            </a:pPr>
            <a:r>
              <a:rPr lang="en-CA" sz="2800" dirty="0"/>
              <a:t>1,000+ analysis functions</a:t>
            </a:r>
          </a:p>
          <a:p>
            <a:pPr>
              <a:spcAft>
                <a:spcPts val="600"/>
              </a:spcAft>
            </a:pPr>
            <a:r>
              <a:rPr lang="en-CA" sz="2800" dirty="0"/>
              <a:t>300K downloads for 4.x</a:t>
            </a:r>
          </a:p>
          <a:p>
            <a:pPr>
              <a:spcAft>
                <a:spcPts val="600"/>
              </a:spcAft>
            </a:pPr>
            <a:r>
              <a:rPr lang="en-CA" sz="2800" dirty="0">
                <a:hlinkClick r:id="rId3"/>
              </a:rPr>
              <a:t>www.slicer.org</a:t>
            </a:r>
            <a:r>
              <a:rPr lang="en-CA" sz="2800" dirty="0"/>
              <a:t> </a:t>
            </a:r>
          </a:p>
        </p:txBody>
      </p:sp>
      <p:pic>
        <p:nvPicPr>
          <p:cNvPr id="9" name="Picture 8" descr="Slicer4Announcement-Hi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5" y="762000"/>
            <a:ext cx="4325022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65" y="3657600"/>
            <a:ext cx="4323600" cy="244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37767" y="5947401"/>
            <a:ext cx="188357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3D Slicer downloads</a:t>
            </a:r>
          </a:p>
        </p:txBody>
      </p:sp>
    </p:spTree>
    <p:extLst>
      <p:ext uri="{BB962C8B-B14F-4D97-AF65-F5344CB8AC3E}">
        <p14:creationId xmlns:p14="http://schemas.microsoft.com/office/powerpoint/2010/main" val="253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eft Arrow 25"/>
          <p:cNvSpPr/>
          <p:nvPr/>
        </p:nvSpPr>
        <p:spPr>
          <a:xfrm>
            <a:off x="4533900" y="1633833"/>
            <a:ext cx="342899" cy="299300"/>
          </a:xfrm>
          <a:prstGeom prst="leftArrow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SlicerRT ecosystem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5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equences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1091206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" y="2870010"/>
            <a:ext cx="1300593" cy="13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52441" y="3295923"/>
            <a:ext cx="1651134" cy="57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/>
              <a:t>3D Slicer</a:t>
            </a:r>
            <a:endParaRPr lang="en-CA" dirty="0"/>
          </a:p>
        </p:txBody>
      </p:sp>
      <p:sp>
        <p:nvSpPr>
          <p:cNvPr id="15" name="Rounded Rectangle 14"/>
          <p:cNvSpPr/>
          <p:nvPr/>
        </p:nvSpPr>
        <p:spPr>
          <a:xfrm>
            <a:off x="335033" y="2787208"/>
            <a:ext cx="4189831" cy="336718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2198714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335032" y="964939"/>
            <a:ext cx="4189833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4876800" y="965008"/>
            <a:ext cx="3921625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200400" y="1492592"/>
            <a:ext cx="1386033" cy="4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/>
              <a:t>Utilities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441575" y="1251748"/>
            <a:ext cx="2195711" cy="10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/>
              <a:t>Streamlined applications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6805403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4876800" y="2787208"/>
            <a:ext cx="3919979" cy="341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65216" y="3230773"/>
            <a:ext cx="2264585" cy="6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/>
              <a:t>SlicerRT core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00" y="295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33400" y="4428698"/>
            <a:ext cx="3991465" cy="16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/>
              <a:t>Several former SlicerRT features integrated:</a:t>
            </a:r>
          </a:p>
          <a:p>
            <a:pPr marL="0" indent="0">
              <a:buNone/>
            </a:pPr>
            <a:r>
              <a:rPr lang="en-CA" sz="1900" dirty="0"/>
              <a:t>Subject hierarchy, DICOM export, Transform visualizer, etc.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104285" y="4408558"/>
            <a:ext cx="3625516" cy="168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/>
              <a:t>Common RT software tools:</a:t>
            </a:r>
          </a:p>
          <a:p>
            <a:pPr marL="0" indent="0">
              <a:buNone/>
            </a:pPr>
            <a:r>
              <a:rPr lang="en-CA" sz="1900" dirty="0"/>
              <a:t>DICOM-RT, Dose/Contour analysis, Beam planning, Batch processing</a:t>
            </a:r>
          </a:p>
          <a:p>
            <a:pPr marL="0" indent="0">
              <a:buNone/>
            </a:pPr>
            <a:r>
              <a:rPr lang="en-CA" sz="2400" dirty="0"/>
              <a:t>Acts as a platform</a:t>
            </a:r>
          </a:p>
        </p:txBody>
      </p:sp>
      <p:sp>
        <p:nvSpPr>
          <p:cNvPr id="8" name="Left Arrow 7"/>
          <p:cNvSpPr/>
          <p:nvPr/>
        </p:nvSpPr>
        <p:spPr>
          <a:xfrm>
            <a:off x="4533900" y="4348900"/>
            <a:ext cx="342899" cy="2993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4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8" grpId="0" animBg="1"/>
      <p:bldP spid="19" grpId="0" animBg="1"/>
      <p:bldP spid="20" grpId="0"/>
      <p:bldP spid="21" grpId="0"/>
      <p:bldP spid="22" grpId="0" animBg="1"/>
      <p:bldP spid="16" grpId="0" animBg="1"/>
      <p:bldP spid="4" grpId="0"/>
      <p:bldP spid="25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 Image-guided RT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86601"/>
            <a:ext cx="3063105" cy="5036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Determine daily displacement</a:t>
            </a:r>
          </a:p>
          <a:p>
            <a:r>
              <a:rPr lang="en-CA" sz="2800" dirty="0"/>
              <a:t>Evaluate dosimetric improvement (DVH, gamma)</a:t>
            </a:r>
          </a:p>
          <a:p>
            <a:r>
              <a:rPr lang="en-CA" sz="2800" dirty="0"/>
              <a:t>Export patient setup correction</a:t>
            </a:r>
            <a:br>
              <a:rPr lang="en-CA" sz="2800" dirty="0"/>
            </a:br>
            <a:endParaRPr lang="en-CA" sz="2800" dirty="0"/>
          </a:p>
          <a:p>
            <a:pPr marL="0" indent="0">
              <a:spcBef>
                <a:spcPts val="0"/>
              </a:spcBef>
              <a:buNone/>
            </a:pPr>
            <a:r>
              <a:rPr lang="en-CA" sz="2800" dirty="0"/>
              <a:t>Collaboration with PMH, Toronto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1" y="1116519"/>
            <a:ext cx="5476619" cy="46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6997" y="5719309"/>
            <a:ext cx="4885511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Dosimetric improvement after patient setup correction</a:t>
            </a:r>
          </a:p>
        </p:txBody>
      </p:sp>
    </p:spTree>
    <p:extLst>
      <p:ext uri="{BB962C8B-B14F-4D97-AF65-F5344CB8AC3E}">
        <p14:creationId xmlns:p14="http://schemas.microsoft.com/office/powerpoint/2010/main" val="34415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8012"/>
            <a:ext cx="9052560" cy="130927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 Dose accumulation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062801"/>
            <a:ext cx="4462711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Register anatomical images</a:t>
            </a:r>
          </a:p>
          <a:p>
            <a:r>
              <a:rPr lang="en-CA" sz="2800" dirty="0"/>
              <a:t>Transform whole studies</a:t>
            </a:r>
          </a:p>
          <a:p>
            <a:r>
              <a:rPr lang="en-CA" sz="2800" dirty="0"/>
              <a:t>Accumulate dose</a:t>
            </a:r>
          </a:p>
          <a:p>
            <a:pPr>
              <a:spcAft>
                <a:spcPts val="0"/>
              </a:spcAft>
            </a:pPr>
            <a:r>
              <a:rPr lang="en-CA" sz="2800" dirty="0"/>
              <a:t>Compute DVH</a:t>
            </a:r>
          </a:p>
          <a:p>
            <a:pPr marL="0" indent="0">
              <a:spcAft>
                <a:spcPts val="0"/>
              </a:spcAft>
              <a:buNone/>
            </a:pPr>
            <a:endParaRPr lang="en-CA" sz="2800" dirty="0"/>
          </a:p>
          <a:p>
            <a:pPr marL="0" indent="0">
              <a:spcAft>
                <a:spcPts val="0"/>
              </a:spcAft>
              <a:buNone/>
            </a:pPr>
            <a:r>
              <a:rPr lang="en-CA" sz="2800" dirty="0"/>
              <a:t>Collaboration with</a:t>
            </a:r>
            <a:br>
              <a:rPr lang="en-CA" sz="2800" dirty="0"/>
            </a:br>
            <a:r>
              <a:rPr lang="en-CA" sz="2800" dirty="0"/>
              <a:t>PMH, Toronto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CA" sz="2400" i="1" dirty="0"/>
              <a:t>Pinter et al., </a:t>
            </a:r>
            <a:r>
              <a:rPr lang="en-CA" sz="2400" i="1" dirty="0" err="1"/>
              <a:t>MedPhys</a:t>
            </a:r>
            <a:r>
              <a:rPr lang="en-CA" sz="2400" i="1" dirty="0"/>
              <a:t>, 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99" y="914400"/>
            <a:ext cx="4061901" cy="266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76132" y="3429000"/>
            <a:ext cx="2351859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Evaluate plans using DVH</a:t>
            </a:r>
          </a:p>
        </p:txBody>
      </p:sp>
      <p:pic>
        <p:nvPicPr>
          <p:cNvPr id="13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47" y="3886200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10" y="3886875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016178" y="5950523"/>
            <a:ext cx="3322901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Visualize transforms, anatomy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8991600" cy="528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590538" y="6057092"/>
            <a:ext cx="5886722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Convenience features: Transform whole studies with a single click</a:t>
            </a:r>
          </a:p>
        </p:txBody>
      </p:sp>
    </p:spTree>
    <p:extLst>
      <p:ext uri="{BB962C8B-B14F-4D97-AF65-F5344CB8AC3E}">
        <p14:creationId xmlns:p14="http://schemas.microsoft.com/office/powerpoint/2010/main" val="29527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-1"/>
            <a:ext cx="9052560" cy="13393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Proton dose calculation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447800"/>
            <a:ext cx="4267199" cy="48323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External beam planning</a:t>
            </a:r>
          </a:p>
          <a:p>
            <a:pPr lvl="1"/>
            <a:r>
              <a:rPr lang="en-CA" sz="2400" dirty="0"/>
              <a:t>Arbitrary dose engines</a:t>
            </a:r>
          </a:p>
          <a:p>
            <a:pPr lvl="1"/>
            <a:r>
              <a:rPr lang="en-CA" sz="2400" dirty="0"/>
              <a:t>Using same user interface</a:t>
            </a:r>
          </a:p>
          <a:p>
            <a:pPr lvl="1"/>
            <a:r>
              <a:rPr lang="en-CA" sz="2400" dirty="0"/>
              <a:t>Potentially replace TPS</a:t>
            </a:r>
          </a:p>
          <a:p>
            <a:r>
              <a:rPr lang="en-CA" sz="2800" dirty="0"/>
              <a:t>Evaluate plan</a:t>
            </a:r>
          </a:p>
          <a:p>
            <a:pPr>
              <a:spcAft>
                <a:spcPts val="1200"/>
              </a:spcAft>
            </a:pPr>
            <a:r>
              <a:rPr lang="en-CA" sz="2800" dirty="0"/>
              <a:t>Export plan for delivery</a:t>
            </a:r>
          </a:p>
          <a:p>
            <a:pPr marL="0" indent="0">
              <a:buNone/>
            </a:pPr>
            <a:r>
              <a:rPr lang="en-CA" sz="2800" dirty="0"/>
              <a:t>Collaboration with MGH, Boston and CRO, Italy</a:t>
            </a:r>
          </a:p>
          <a:p>
            <a:pPr marL="0" indent="0">
              <a:buNone/>
            </a:pPr>
            <a:r>
              <a:rPr lang="en-CA" sz="2000" i="1" dirty="0" err="1"/>
              <a:t>Desplanques</a:t>
            </a:r>
            <a:r>
              <a:rPr lang="en-CA" sz="2000" i="1" dirty="0"/>
              <a:t> et al., </a:t>
            </a:r>
            <a:r>
              <a:rPr lang="en-CA" sz="2000" i="1" dirty="0" err="1"/>
              <a:t>MedPhys</a:t>
            </a:r>
            <a:r>
              <a:rPr lang="en-CA" sz="2000" i="1" dirty="0"/>
              <a:t>, 2014</a:t>
            </a:r>
          </a:p>
          <a:p>
            <a:pPr marL="0" indent="0">
              <a:buNone/>
            </a:pPr>
            <a:r>
              <a:rPr lang="en-CA" sz="2000" i="1" dirty="0"/>
              <a:t>Poster at World Congress: PS04.087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98" y="1524000"/>
            <a:ext cx="4517302" cy="356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56" y="3581400"/>
            <a:ext cx="4142244" cy="259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64" y="1780236"/>
            <a:ext cx="3394553" cy="1971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Example use case: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SlicerRT in the cloud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998" y="1520001"/>
            <a:ext cx="4873209" cy="20613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Highly parallel computations</a:t>
            </a:r>
          </a:p>
          <a:p>
            <a:r>
              <a:rPr lang="en-CA" sz="2800" dirty="0"/>
              <a:t>Very large amount of data</a:t>
            </a:r>
          </a:p>
          <a:p>
            <a:r>
              <a:rPr lang="en-CA" sz="2800" dirty="0"/>
              <a:t>Self-driven RT scripts</a:t>
            </a:r>
            <a:endParaRPr lang="en-CA" sz="20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4" y="4352453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74" y="2026929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307140" y="2836198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/>
              <a:t>Scripted</a:t>
            </a:r>
            <a:br>
              <a:rPr lang="en-CA" sz="2400" dirty="0"/>
            </a:br>
            <a:r>
              <a:rPr lang="en-CA" sz="2400" dirty="0"/>
              <a:t>analysis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328403" y="4654363"/>
            <a:ext cx="1237033" cy="71858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/>
              <a:t>Local</a:t>
            </a:r>
            <a:br>
              <a:rPr lang="en-CA" sz="2400" dirty="0"/>
            </a:br>
            <a:r>
              <a:rPr lang="en-CA" sz="2400" dirty="0"/>
              <a:t>control</a:t>
            </a: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5767059" y="3718966"/>
            <a:ext cx="470937" cy="826831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7343994" y="3746125"/>
            <a:ext cx="471600" cy="828000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42" y="2983537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02" y="3005689"/>
            <a:ext cx="432790" cy="43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81000" y="3068245"/>
            <a:ext cx="4644608" cy="30608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Feasibility study:</a:t>
            </a:r>
            <a:br>
              <a:rPr lang="en-CA" sz="2800" dirty="0"/>
            </a:br>
            <a:r>
              <a:rPr lang="en-CA" sz="2800" dirty="0"/>
              <a:t>Find most similar daily plan from a database of plans</a:t>
            </a:r>
          </a:p>
          <a:p>
            <a:pPr lvl="1">
              <a:spcAft>
                <a:spcPts val="1800"/>
              </a:spcAft>
            </a:pPr>
            <a:r>
              <a:rPr lang="en-CA" sz="2400" dirty="0"/>
              <a:t>Initialize daily ART plan from most similar one</a:t>
            </a:r>
          </a:p>
          <a:p>
            <a:pPr marL="0" indent="0">
              <a:buNone/>
            </a:pPr>
            <a:r>
              <a:rPr lang="en-CA" sz="2000" i="1" dirty="0"/>
              <a:t>Andrea et al., </a:t>
            </a:r>
            <a:r>
              <a:rPr lang="en-CA" sz="2000" i="1" dirty="0" err="1"/>
              <a:t>ImNO</a:t>
            </a:r>
            <a:r>
              <a:rPr lang="en-CA" sz="2000" i="1" dirty="0"/>
              <a:t> 2015</a:t>
            </a:r>
            <a:br>
              <a:rPr lang="en-CA" sz="2000" i="1" dirty="0"/>
            </a:br>
            <a:r>
              <a:rPr lang="en-CA" sz="2000" i="1" dirty="0"/>
              <a:t>Talk at World Congress: SP130.6</a:t>
            </a:r>
          </a:p>
          <a:p>
            <a:pPr marL="0" indent="0">
              <a:buNone/>
            </a:pPr>
            <a:endParaRPr lang="en-CA" sz="2000" i="1" dirty="0"/>
          </a:p>
        </p:txBody>
      </p:sp>
    </p:spTree>
    <p:extLst>
      <p:ext uri="{BB962C8B-B14F-4D97-AF65-F5344CB8AC3E}">
        <p14:creationId xmlns:p14="http://schemas.microsoft.com/office/powerpoint/2010/main" val="1073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25419</TotalTime>
  <Words>1414</Words>
  <Application>Microsoft Office PowerPoint</Application>
  <PresentationFormat>On-screen Show (4:3)</PresentationFormat>
  <Paragraphs>357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Performing radiation therapy research using the open-source SlicerRT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MRI/US fusion for biopsy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Bird’s eye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Translational research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598</cp:revision>
  <cp:lastPrinted>2013-02-02T23:26:38Z</cp:lastPrinted>
  <dcterms:created xsi:type="dcterms:W3CDTF">2010-01-28T18:12:58Z</dcterms:created>
  <dcterms:modified xsi:type="dcterms:W3CDTF">2017-09-22T15:59:22Z</dcterms:modified>
</cp:coreProperties>
</file>